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2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76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55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04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47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43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01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03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58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25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1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95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F100-CD59-4B3F-8A50-3D08BBF350A1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00DCC-9C66-45DE-9A03-FED692DF66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28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67743" y="1237673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Patient appointment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74245" y="2904851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USOC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978719" y="2904851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Urgent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552032" y="2904851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Routine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892142" y="4276992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Declined – limited referral info / poor quality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552032" y="4276992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Discharge with advice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283193" y="4276992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Routine OP appt;</a:t>
            </a:r>
          </a:p>
          <a:p>
            <a:pPr algn="ctr"/>
            <a:r>
              <a:rPr lang="en-GB" sz="1400" dirty="0" smtClean="0"/>
              <a:t>Target 18 WW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978719" y="4276992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Urgent Clinic appt; Target 4WW*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4245" y="4276992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USOC pathway Clinic appt; </a:t>
            </a:r>
            <a:r>
              <a:rPr lang="en-GB" sz="1400" dirty="0"/>
              <a:t>T</a:t>
            </a:r>
            <a:r>
              <a:rPr lang="en-GB" sz="1400" dirty="0" smtClean="0"/>
              <a:t>arget 2WW*</a:t>
            </a:r>
            <a:endParaRPr lang="en-GB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1492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Referral pathways</a:t>
            </a:r>
            <a:endParaRPr lang="en-GB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181275" y="1376219"/>
            <a:ext cx="111985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GP/ANP/AHP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6199965" y="1861292"/>
            <a:ext cx="403783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Refhelp</a:t>
            </a:r>
            <a:r>
              <a:rPr lang="en-GB" sz="1400" dirty="0"/>
              <a:t> </a:t>
            </a:r>
            <a:r>
              <a:rPr lang="en-GB" sz="1400" dirty="0" smtClean="0"/>
              <a:t>guidance including pre-referral investigation</a:t>
            </a:r>
          </a:p>
          <a:p>
            <a:r>
              <a:rPr lang="en-GB" sz="1400" dirty="0" smtClean="0"/>
              <a:t>Decision to refer. Purpose of referral clear. ACRT.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638321" y="3721592"/>
            <a:ext cx="120898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USOC support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59914" y="5601925"/>
            <a:ext cx="178677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Letter to GP &amp; patient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064388" y="5629546"/>
            <a:ext cx="178677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Letter to GP &amp; patient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7637701" y="5601926"/>
            <a:ext cx="178677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Letter to GP &amp; patient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6681373" y="6366976"/>
            <a:ext cx="11478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Ongoing care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9303168" y="6366976"/>
            <a:ext cx="89729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Discharge</a:t>
            </a:r>
            <a:endParaRPr lang="en-GB" sz="1400" dirty="0"/>
          </a:p>
        </p:txBody>
      </p:sp>
      <p:cxnSp>
        <p:nvCxnSpPr>
          <p:cNvPr id="10" name="Elbow Connector 9"/>
          <p:cNvCxnSpPr>
            <a:stCxn id="6" idx="2"/>
            <a:endCxn id="7" idx="0"/>
          </p:cNvCxnSpPr>
          <p:nvPr/>
        </p:nvCxnSpPr>
        <p:spPr>
          <a:xfrm rot="5400000">
            <a:off x="3362024" y="120076"/>
            <a:ext cx="1076051" cy="449349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2"/>
            <a:endCxn id="8" idx="0"/>
          </p:cNvCxnSpPr>
          <p:nvPr/>
        </p:nvCxnSpPr>
        <p:spPr>
          <a:xfrm rot="5400000">
            <a:off x="4514261" y="1272313"/>
            <a:ext cx="1076051" cy="218902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  <a:endCxn id="15" idx="0"/>
          </p:cNvCxnSpPr>
          <p:nvPr/>
        </p:nvCxnSpPr>
        <p:spPr>
          <a:xfrm>
            <a:off x="1653300" y="3495978"/>
            <a:ext cx="0" cy="781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2"/>
            <a:endCxn id="14" idx="0"/>
          </p:cNvCxnSpPr>
          <p:nvPr/>
        </p:nvCxnSpPr>
        <p:spPr>
          <a:xfrm>
            <a:off x="3957774" y="3495978"/>
            <a:ext cx="0" cy="781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9" idx="2"/>
            <a:endCxn id="13" idx="0"/>
          </p:cNvCxnSpPr>
          <p:nvPr/>
        </p:nvCxnSpPr>
        <p:spPr>
          <a:xfrm rot="5400000">
            <a:off x="7006161" y="2752066"/>
            <a:ext cx="781014" cy="226883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2"/>
            <a:endCxn id="11" idx="0"/>
          </p:cNvCxnSpPr>
          <p:nvPr/>
        </p:nvCxnSpPr>
        <p:spPr>
          <a:xfrm rot="16200000" flipH="1">
            <a:off x="9310635" y="2716430"/>
            <a:ext cx="781014" cy="23401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9" idx="2"/>
            <a:endCxn id="12" idx="0"/>
          </p:cNvCxnSpPr>
          <p:nvPr/>
        </p:nvCxnSpPr>
        <p:spPr>
          <a:xfrm>
            <a:off x="8531087" y="3495978"/>
            <a:ext cx="0" cy="781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5" idx="2"/>
            <a:endCxn id="24" idx="0"/>
          </p:cNvCxnSpPr>
          <p:nvPr/>
        </p:nvCxnSpPr>
        <p:spPr>
          <a:xfrm>
            <a:off x="1653300" y="4868119"/>
            <a:ext cx="0" cy="7338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4" idx="2"/>
            <a:endCxn id="25" idx="0"/>
          </p:cNvCxnSpPr>
          <p:nvPr/>
        </p:nvCxnSpPr>
        <p:spPr>
          <a:xfrm>
            <a:off x="3957774" y="4868119"/>
            <a:ext cx="0" cy="761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2" idx="2"/>
            <a:endCxn id="26" idx="0"/>
          </p:cNvCxnSpPr>
          <p:nvPr/>
        </p:nvCxnSpPr>
        <p:spPr>
          <a:xfrm>
            <a:off x="8531087" y="4868119"/>
            <a:ext cx="0" cy="7338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6" idx="2"/>
            <a:endCxn id="29" idx="0"/>
          </p:cNvCxnSpPr>
          <p:nvPr/>
        </p:nvCxnSpPr>
        <p:spPr>
          <a:xfrm rot="16200000" flipH="1">
            <a:off x="8917434" y="5523356"/>
            <a:ext cx="448037" cy="1220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26" idx="2"/>
            <a:endCxn id="28" idx="0"/>
          </p:cNvCxnSpPr>
          <p:nvPr/>
        </p:nvCxnSpPr>
        <p:spPr>
          <a:xfrm rot="5400000">
            <a:off x="7669166" y="5495818"/>
            <a:ext cx="448037" cy="127580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13" idx="2"/>
            <a:endCxn id="26" idx="0"/>
          </p:cNvCxnSpPr>
          <p:nvPr/>
        </p:nvCxnSpPr>
        <p:spPr>
          <a:xfrm rot="16200000" flipH="1">
            <a:off x="7057196" y="4128034"/>
            <a:ext cx="678943" cy="2268839"/>
          </a:xfrm>
          <a:prstGeom prst="bentConnector3">
            <a:avLst>
              <a:gd name="adj1" fmla="val 460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1" idx="2"/>
            <a:endCxn id="26" idx="0"/>
          </p:cNvCxnSpPr>
          <p:nvPr/>
        </p:nvCxnSpPr>
        <p:spPr>
          <a:xfrm rot="5400000">
            <a:off x="9334239" y="4064967"/>
            <a:ext cx="733807" cy="23401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6" idx="2"/>
            <a:endCxn id="9" idx="0"/>
          </p:cNvCxnSpPr>
          <p:nvPr/>
        </p:nvCxnSpPr>
        <p:spPr>
          <a:xfrm rot="16200000" flipH="1">
            <a:off x="6800917" y="1174680"/>
            <a:ext cx="1076051" cy="23842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7" idx="3"/>
            <a:endCxn id="8" idx="1"/>
          </p:cNvCxnSpPr>
          <p:nvPr/>
        </p:nvCxnSpPr>
        <p:spPr>
          <a:xfrm>
            <a:off x="2632354" y="3200415"/>
            <a:ext cx="34636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9" idx="1"/>
          </p:cNvCxnSpPr>
          <p:nvPr/>
        </p:nvCxnSpPr>
        <p:spPr>
          <a:xfrm flipV="1">
            <a:off x="4936828" y="3200415"/>
            <a:ext cx="2615204" cy="611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512520" y="3066502"/>
            <a:ext cx="262719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Speciality- may redirect internally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0833987" y="4908504"/>
            <a:ext cx="112114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Peer to peer</a:t>
            </a:r>
          </a:p>
          <a:p>
            <a:r>
              <a:rPr lang="en-GB" sz="1400" dirty="0" smtClean="0"/>
              <a:t>conversation</a:t>
            </a:r>
            <a:endParaRPr lang="en-GB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78271" y="1899877"/>
            <a:ext cx="354507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If referral downgraded </a:t>
            </a:r>
          </a:p>
          <a:p>
            <a:r>
              <a:rPr lang="en-GB" sz="1400" dirty="0" smtClean="0"/>
              <a:t>Letter to GP &amp; patient if appropriate to inform</a:t>
            </a:r>
            <a:endParaRPr lang="en-GB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5283193" y="5457500"/>
            <a:ext cx="1958109" cy="5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If after clinic review for Internal onward referral</a:t>
            </a:r>
            <a:endParaRPr lang="en-GB" sz="1400" dirty="0"/>
          </a:p>
        </p:txBody>
      </p:sp>
      <p:cxnSp>
        <p:nvCxnSpPr>
          <p:cNvPr id="31" name="Straight Arrow Connector 30"/>
          <p:cNvCxnSpPr>
            <a:stCxn id="45" idx="3"/>
            <a:endCxn id="26" idx="1"/>
          </p:cNvCxnSpPr>
          <p:nvPr/>
        </p:nvCxnSpPr>
        <p:spPr>
          <a:xfrm>
            <a:off x="7241302" y="5753064"/>
            <a:ext cx="396399" cy="27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3" idx="2"/>
            <a:endCxn id="45" idx="0"/>
          </p:cNvCxnSpPr>
          <p:nvPr/>
        </p:nvCxnSpPr>
        <p:spPr>
          <a:xfrm>
            <a:off x="6262248" y="4868119"/>
            <a:ext cx="0" cy="5893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997019" y="365125"/>
            <a:ext cx="1958109" cy="8141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 smtClean="0"/>
              <a:t>*2ww and 4ww as outlined in Urgent Referral </a:t>
            </a:r>
            <a:r>
              <a:rPr lang="en-GB" sz="1400" dirty="0"/>
              <a:t>M</a:t>
            </a:r>
            <a:r>
              <a:rPr lang="en-GB" sz="1400" dirty="0" smtClean="0"/>
              <a:t>anagement and Reprioritisation Framework SOP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4077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To consider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Referral appropriate/ quality </a:t>
            </a:r>
            <a:r>
              <a:rPr lang="en-GB" sz="1800" dirty="0"/>
              <a:t>(</a:t>
            </a:r>
            <a:r>
              <a:rPr lang="en-GB" sz="1800" dirty="0" smtClean="0"/>
              <a:t>peer to peer </a:t>
            </a:r>
            <a:r>
              <a:rPr lang="en-GB" sz="1800" dirty="0" smtClean="0"/>
              <a:t>feedback particularly in </a:t>
            </a:r>
            <a:r>
              <a:rPr lang="en-GB" sz="1800" smtClean="0"/>
              <a:t>Mental health </a:t>
            </a:r>
            <a:r>
              <a:rPr lang="en-GB" sz="1800" dirty="0" smtClean="0"/>
              <a:t>and </a:t>
            </a:r>
            <a:r>
              <a:rPr lang="en-GB" sz="1800" smtClean="0"/>
              <a:t>Learning Disability </a:t>
            </a:r>
            <a:r>
              <a:rPr lang="en-GB" sz="1800" dirty="0" smtClean="0"/>
              <a:t>services)</a:t>
            </a:r>
            <a:endParaRPr lang="en-GB" sz="1800" dirty="0" smtClean="0"/>
          </a:p>
          <a:p>
            <a:r>
              <a:rPr lang="en-GB" sz="1800" dirty="0" smtClean="0"/>
              <a:t>Reason for referral clear</a:t>
            </a:r>
          </a:p>
          <a:p>
            <a:r>
              <a:rPr lang="en-GB" sz="1800" dirty="0" smtClean="0"/>
              <a:t>Realistic / Values based medicine</a:t>
            </a:r>
          </a:p>
          <a:p>
            <a:r>
              <a:rPr lang="en-GB" sz="1800" dirty="0" smtClean="0"/>
              <a:t>Referral variation and conversion rates</a:t>
            </a:r>
          </a:p>
          <a:p>
            <a:r>
              <a:rPr lang="en-GB" sz="1800" dirty="0" smtClean="0"/>
              <a:t>Copy of appointment time letter and clinic letter to Guardian/POA (children / cognitive impairment)</a:t>
            </a:r>
          </a:p>
          <a:p>
            <a:r>
              <a:rPr lang="en-GB" sz="1800" dirty="0" smtClean="0"/>
              <a:t>SMS reminder to reduce DNA rates</a:t>
            </a:r>
          </a:p>
        </p:txBody>
      </p:sp>
    </p:spTree>
    <p:extLst>
      <p:ext uri="{BB962C8B-B14F-4D97-AF65-F5344CB8AC3E}">
        <p14:creationId xmlns:p14="http://schemas.microsoft.com/office/powerpoint/2010/main" val="1588191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175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Referral pathways</vt:lpstr>
      <vt:lpstr>To consider</vt:lpstr>
    </vt:vector>
  </TitlesOfParts>
  <Company>NHS Borders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Mollart (NHS Borders)</dc:creator>
  <cp:lastModifiedBy>Rachel Mollart (NHS Borders)</cp:lastModifiedBy>
  <cp:revision>28</cp:revision>
  <dcterms:created xsi:type="dcterms:W3CDTF">2023-08-22T20:43:13Z</dcterms:created>
  <dcterms:modified xsi:type="dcterms:W3CDTF">2023-12-20T16:09:16Z</dcterms:modified>
</cp:coreProperties>
</file>